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quicktime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77" r:id="rId9"/>
    <p:sldId id="456" r:id="rId10"/>
    <p:sldId id="457" r:id="rId11"/>
    <p:sldId id="458" r:id="rId12"/>
    <p:sldId id="459" r:id="rId13"/>
    <p:sldId id="460" r:id="rId14"/>
    <p:sldId id="461" r:id="rId15"/>
    <p:sldId id="472" r:id="rId16"/>
    <p:sldId id="473" r:id="rId17"/>
    <p:sldId id="474" r:id="rId18"/>
    <p:sldId id="475" r:id="rId19"/>
    <p:sldId id="476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367" r:id="rId29"/>
    <p:sldId id="428" r:id="rId30"/>
    <p:sldId id="42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0"/>
            <p14:sldId id="451"/>
            <p14:sldId id="452"/>
            <p14:sldId id="453"/>
            <p14:sldId id="454"/>
            <p14:sldId id="455"/>
            <p14:sldId id="477"/>
            <p14:sldId id="456"/>
            <p14:sldId id="457"/>
            <p14:sldId id="458"/>
            <p14:sldId id="459"/>
            <p14:sldId id="460"/>
            <p14:sldId id="461"/>
            <p14:sldId id="472"/>
            <p14:sldId id="473"/>
            <p14:sldId id="474"/>
            <p14:sldId id="475"/>
            <p14:sldId id="476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5337" autoAdjust="0"/>
  </p:normalViewPr>
  <p:slideViewPr>
    <p:cSldViewPr snapToGrid="0" snapToObjects="1">
      <p:cViewPr>
        <p:scale>
          <a:sx n="90" d="100"/>
          <a:sy n="90" d="100"/>
        </p:scale>
        <p:origin x="131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title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comets CH4 abundance between no and 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Snowliine</a:t>
            </a:r>
            <a:r>
              <a:rPr lang="en-US" dirty="0" smtClean="0"/>
              <a:t> architecture Transition</a:t>
            </a:r>
            <a:r>
              <a:rPr lang="en-US" baseline="0" dirty="0" smtClean="0"/>
              <a:t> disks or focus on elemental ratios; have it better as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9" Type="http://schemas.openxmlformats.org/officeDocument/2006/relationships/image" Target="../media/image17.jpeg"/><Relationship Id="rId10" Type="http://schemas.microsoft.com/office/2007/relationships/hdphoto" Target="../media/hdphoto3.wdp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Defense: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48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C/N/O Model Extensions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893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38111"/>
            <a:ext cx="8555063" cy="476707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</a:t>
            </a:r>
            <a:r>
              <a:rPr lang="en-US" sz="3400" dirty="0" smtClean="0">
                <a:solidFill>
                  <a:schemeClr val="bg1"/>
                </a:solidFill>
              </a:rPr>
              <a:t>-diffusion </a:t>
            </a:r>
            <a:r>
              <a:rPr lang="en-US" sz="3400" dirty="0">
                <a:solidFill>
                  <a:schemeClr val="bg1"/>
                </a:solidFill>
              </a:rPr>
              <a:t>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26707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53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Expected abundances</a:t>
            </a:r>
            <a:r>
              <a:rPr lang="en-US" sz="3000" dirty="0"/>
              <a:t> of </a:t>
            </a:r>
            <a:r>
              <a:rPr lang="en-US" sz="3000" dirty="0">
                <a:solidFill>
                  <a:srgbClr val="FFFF00"/>
                </a:solidFill>
              </a:rPr>
              <a:t>CH4</a:t>
            </a:r>
            <a:r>
              <a:rPr lang="en-US" sz="3000" dirty="0"/>
              <a:t> do not change </a:t>
            </a:r>
            <a:r>
              <a:rPr lang="en-US" sz="3000" dirty="0">
                <a:solidFill>
                  <a:srgbClr val="FFFF00"/>
                </a:solidFill>
              </a:rPr>
              <a:t>C/O</a:t>
            </a:r>
            <a:r>
              <a:rPr lang="en-US" sz="3000" dirty="0"/>
              <a:t> results significantly</a:t>
            </a:r>
          </a:p>
        </p:txBody>
      </p:sp>
      <p:pic>
        <p:nvPicPr>
          <p:cNvPr id="4" name="Picture 3" descr="C_O_ratio_CH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4" y="1172160"/>
            <a:ext cx="3657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60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</a:p>
        </p:txBody>
      </p:sp>
    </p:spTree>
    <p:extLst>
      <p:ext uri="{BB962C8B-B14F-4D97-AF65-F5344CB8AC3E}">
        <p14:creationId xmlns:p14="http://schemas.microsoft.com/office/powerpoint/2010/main" val="14824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disks present different C/O ratio inside gap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Vapor abundance in steady state disk</a:t>
            </a:r>
            <a:endParaRPr lang="en-US" dirty="0"/>
          </a:p>
        </p:txBody>
      </p:sp>
      <p:pic>
        <p:nvPicPr>
          <p:cNvPr id="4" name="Picture 3" descr="COabund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7" y="1712441"/>
            <a:ext cx="6036294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c_vs_a_poly_real_pap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79" r="-79879"/>
          <a:stretch>
            <a:fillRect/>
          </a:stretch>
        </p:blipFill>
        <p:spPr>
          <a:xfrm>
            <a:off x="-1665403" y="424207"/>
            <a:ext cx="10633028" cy="5847756"/>
          </a:xfrm>
        </p:spPr>
      </p:pic>
      <p:sp>
        <p:nvSpPr>
          <p:cNvPr id="5" name="TextBox 4"/>
          <p:cNvSpPr txBox="1"/>
          <p:nvPr/>
        </p:nvSpPr>
        <p:spPr>
          <a:xfrm>
            <a:off x="6067258" y="2116788"/>
            <a:ext cx="29003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Larger disk surface density reduces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crit</a:t>
            </a:r>
            <a:r>
              <a:rPr lang="en-US" sz="2400" dirty="0" err="1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up to ~20%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92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8230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35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31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3198244" y="3747498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623906" y="3570620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665727"/>
            <a:ext cx="4495800" cy="1854200"/>
          </a:xfrm>
          <a:prstGeom prst="rect">
            <a:avLst/>
          </a:prstGeom>
          <a:ln w="50800"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70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Gas-phase C/O </a:t>
            </a:r>
            <a:r>
              <a:rPr lang="en-US" dirty="0" smtClean="0"/>
              <a:t>ratio in </a:t>
            </a:r>
            <a:r>
              <a:rPr lang="en-US" dirty="0" smtClean="0">
                <a:solidFill>
                  <a:srgbClr val="FFFF00"/>
                </a:solidFill>
              </a:rPr>
              <a:t>steady state </a:t>
            </a:r>
            <a:r>
              <a:rPr lang="en-US" dirty="0" smtClean="0"/>
              <a:t>disk</a:t>
            </a:r>
            <a:endParaRPr lang="en-US" dirty="0"/>
          </a:p>
        </p:txBody>
      </p:sp>
      <p:pic>
        <p:nvPicPr>
          <p:cNvPr id="4" name="Picture 3" descr="C_O_ratio_steady_del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6" y="1560963"/>
            <a:ext cx="7557028" cy="4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129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960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N2H</a:t>
            </a:r>
            <a:r>
              <a:rPr lang="en-US" baseline="30000" dirty="0" smtClean="0"/>
              <a:t>+</a:t>
            </a:r>
            <a:r>
              <a:rPr lang="en-US" dirty="0" smtClean="0"/>
              <a:t> + CO -&gt; HCO</a:t>
            </a:r>
            <a:r>
              <a:rPr lang="en-US" baseline="30000" dirty="0" smtClean="0"/>
              <a:t>+</a:t>
            </a:r>
            <a:r>
              <a:rPr lang="en-US" dirty="0" smtClean="0"/>
              <a:t> + N2</a:t>
            </a:r>
          </a:p>
          <a:p>
            <a:r>
              <a:rPr lang="en-US" dirty="0" smtClean="0"/>
              <a:t>N2 + H2D</a:t>
            </a:r>
            <a:r>
              <a:rPr lang="en-US" baseline="30000" dirty="0" smtClean="0"/>
              <a:t>+</a:t>
            </a:r>
            <a:r>
              <a:rPr lang="en-US" dirty="0" smtClean="0"/>
              <a:t> -&gt; N2D</a:t>
            </a:r>
            <a:r>
              <a:rPr lang="en-US" baseline="30000" dirty="0" smtClean="0"/>
              <a:t>+</a:t>
            </a:r>
            <a:r>
              <a:rPr lang="en-US" dirty="0" smtClean="0"/>
              <a:t> + H2</a:t>
            </a:r>
            <a:r>
              <a:rPr lang="en-US" dirty="0" smtClean="0"/>
              <a:t>?</a:t>
            </a:r>
          </a:p>
          <a:p>
            <a:r>
              <a:rPr lang="en-US" smtClean="0"/>
              <a:t>CO + H2D+ -&gt; DCO+ + H2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31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Self-gravity </a:t>
            </a:r>
            <a:r>
              <a:rPr lang="en-US" sz="3600" dirty="0"/>
              <a:t>matters when </a:t>
            </a:r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baseline="-25000" dirty="0" err="1">
                <a:solidFill>
                  <a:srgbClr val="FFFF00"/>
                </a:solidFill>
              </a:rPr>
              <a:t>atm</a:t>
            </a:r>
            <a:r>
              <a:rPr lang="en-US" sz="3600" dirty="0">
                <a:solidFill>
                  <a:srgbClr val="FFFF00"/>
                </a:solidFill>
              </a:rPr>
              <a:t> only few percent of </a:t>
            </a:r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baseline="-25000" dirty="0" err="1">
                <a:solidFill>
                  <a:srgbClr val="FFFF00"/>
                </a:solidFill>
              </a:rPr>
              <a:t>c</a:t>
            </a:r>
            <a:r>
              <a:rPr lang="en-US" sz="3600" dirty="0">
                <a:solidFill>
                  <a:srgbClr val="FFFF00"/>
                </a:solidFill>
              </a:rPr>
              <a:t/>
            </a:r>
            <a:br>
              <a:rPr lang="en-US" sz="3600" dirty="0">
                <a:solidFill>
                  <a:srgbClr val="FFFF00"/>
                </a:solidFill>
              </a:rPr>
            </a:br>
            <a:endParaRPr lang="en-US" sz="3400" dirty="0"/>
          </a:p>
        </p:txBody>
      </p:sp>
      <p:pic>
        <p:nvPicPr>
          <p:cNvPr id="4" name="Picture 3" descr="Lt_profiles_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" y="1340556"/>
            <a:ext cx="4520782" cy="5166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308" y="2716079"/>
            <a:ext cx="3307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Analytic non-self gravitating </a:t>
            </a:r>
            <a:r>
              <a:rPr lang="en-US" sz="2400" dirty="0"/>
              <a:t>model predicts </a:t>
            </a:r>
            <a:r>
              <a:rPr lang="en-US" sz="2400" dirty="0">
                <a:solidFill>
                  <a:srgbClr val="FFFF00"/>
                </a:solidFill>
              </a:rPr>
              <a:t>lower </a:t>
            </a:r>
            <a:r>
              <a:rPr lang="en-US" sz="2400" i="1" dirty="0">
                <a:solidFill>
                  <a:srgbClr val="FFFF00"/>
                </a:solidFill>
              </a:rPr>
              <a:t>L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larger </a:t>
            </a:r>
            <a:r>
              <a:rPr lang="en-US" sz="2400" i="1" dirty="0" err="1">
                <a:solidFill>
                  <a:srgbClr val="FFFF00"/>
                </a:solidFill>
              </a:rPr>
              <a:t>t</a:t>
            </a:r>
            <a:r>
              <a:rPr lang="en-US" sz="2400" baseline="-25000" dirty="0" err="1">
                <a:solidFill>
                  <a:srgbClr val="FFFF00"/>
                </a:solidFill>
              </a:rPr>
              <a:t>run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535" y="6205210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Atmospheric growth time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slowest</a:t>
            </a:r>
            <a:r>
              <a:rPr lang="en-US" dirty="0" smtClean="0"/>
              <a:t> before </a:t>
            </a:r>
            <a:r>
              <a:rPr lang="en-US" dirty="0" smtClean="0">
                <a:solidFill>
                  <a:srgbClr val="FFFF00"/>
                </a:solidFill>
              </a:rPr>
              <a:t>mass doubling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Mt_profile_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10" y="1467663"/>
            <a:ext cx="5577695" cy="41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5989372"/>
            <a:ext cx="7126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Runaway when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dirty="0" smtClean="0"/>
              <a:t> = 10% of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baseline="-25000" dirty="0" smtClean="0"/>
              <a:t>, max</a:t>
            </a:r>
            <a:endParaRPr lang="en-US" sz="3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59166" y="5311456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Neglected luminosity </a:t>
            </a:r>
            <a:r>
              <a:rPr lang="en-US" sz="2800" dirty="0" smtClean="0"/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surface terms in energy equation </a:t>
            </a:r>
            <a:r>
              <a:rPr lang="en-US" sz="2800" dirty="0" smtClean="0"/>
              <a:t>non-negligible only </a:t>
            </a:r>
            <a:r>
              <a:rPr lang="en-US" sz="2800" dirty="0" smtClean="0">
                <a:solidFill>
                  <a:srgbClr val="FFFF00"/>
                </a:solidFill>
              </a:rPr>
              <a:t>AFTER</a:t>
            </a:r>
            <a:r>
              <a:rPr lang="en-US" sz="2800" dirty="0" smtClean="0"/>
              <a:t> time of slowest growth</a:t>
            </a:r>
            <a:endParaRPr lang="en-US" sz="2800" dirty="0"/>
          </a:p>
        </p:txBody>
      </p:sp>
      <p:pic>
        <p:nvPicPr>
          <p:cNvPr id="4" name="Picture 3" descr="cooling_a10_Mc5_rc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3" y="1728121"/>
            <a:ext cx="4748177" cy="474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487" y="6168521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8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the </a:t>
            </a:r>
            <a:r>
              <a:rPr lang="en-US" sz="3200" dirty="0" smtClean="0">
                <a:solidFill>
                  <a:srgbClr val="FFFF00"/>
                </a:solidFill>
              </a:rPr>
              <a:t>adiabatic gradient </a:t>
            </a:r>
            <a:r>
              <a:rPr lang="en-US" sz="3200" dirty="0" smtClean="0"/>
              <a:t>affect atmospheric </a:t>
            </a:r>
            <a:r>
              <a:rPr lang="en-US" sz="3200" i="1" dirty="0" smtClean="0">
                <a:solidFill>
                  <a:srgbClr val="FFFF00"/>
                </a:solidFill>
              </a:rPr>
              <a:t>L</a:t>
            </a:r>
            <a:r>
              <a:rPr lang="en-US" sz="3200" dirty="0" smtClean="0"/>
              <a:t> and </a:t>
            </a:r>
            <a:r>
              <a:rPr lang="en-US" sz="3200" i="1" dirty="0" err="1" smtClean="0">
                <a:solidFill>
                  <a:srgbClr val="FFFF00"/>
                </a:solidFill>
              </a:rPr>
              <a:t>dE</a:t>
            </a:r>
            <a:r>
              <a:rPr lang="en-US" sz="3200" i="1" dirty="0" smtClean="0">
                <a:solidFill>
                  <a:srgbClr val="FFFF00"/>
                </a:solidFill>
              </a:rPr>
              <a:t>/</a:t>
            </a:r>
            <a:r>
              <a:rPr lang="en-US" sz="3200" i="1" dirty="0" err="1" smtClean="0">
                <a:solidFill>
                  <a:srgbClr val="FFFF00"/>
                </a:solidFill>
              </a:rPr>
              <a:t>dM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1" y="1229480"/>
            <a:ext cx="4041284" cy="53713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4840" y="1352633"/>
            <a:ext cx="2943481" cy="5232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dot</a:t>
            </a:r>
            <a:r>
              <a:rPr lang="en-US" sz="2800" i="1" dirty="0" smtClean="0"/>
              <a:t> = L / (-</a:t>
            </a:r>
            <a:r>
              <a:rPr lang="en-US" sz="2800" i="1" dirty="0" err="1" smtClean="0"/>
              <a:t>dE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dM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5832" y="2257907"/>
            <a:ext cx="440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Low T </a:t>
            </a:r>
            <a:r>
              <a:rPr lang="en-US" sz="2400" dirty="0" smtClean="0"/>
              <a:t>EOS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=&gt; L </a:t>
            </a:r>
            <a:r>
              <a:rPr lang="en-US" sz="2400" dirty="0" smtClean="0">
                <a:solidFill>
                  <a:srgbClr val="FFFF00"/>
                </a:solidFill>
              </a:rPr>
              <a:t>decreases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High T </a:t>
            </a:r>
            <a:r>
              <a:rPr lang="en-US" sz="2400" dirty="0" smtClean="0"/>
              <a:t>EOS =&gt; -</a:t>
            </a:r>
            <a:r>
              <a:rPr lang="en-US" sz="2400" dirty="0" err="1" smtClean="0"/>
              <a:t>dE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increases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1" name="Picture 10" descr="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8" y="3386861"/>
            <a:ext cx="4601786" cy="3213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4550" y="629934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4388" y="631502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Snowlines and C/N/O Ratios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_t_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25" y="125439"/>
            <a:ext cx="4617547" cy="6596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0301" y="6414157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2824" y="147337"/>
            <a:ext cx="461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Desorption </a:t>
            </a:r>
            <a:r>
              <a:rPr lang="en-US" i="1" dirty="0" smtClean="0">
                <a:solidFill>
                  <a:srgbClr val="000000"/>
                </a:solidFill>
              </a:rPr>
              <a:t>almost instantaneous </a:t>
            </a:r>
            <a:r>
              <a:rPr lang="en-US" dirty="0" smtClean="0">
                <a:solidFill>
                  <a:srgbClr val="000000"/>
                </a:solidFill>
              </a:rPr>
              <a:t>and in a </a:t>
            </a:r>
            <a:r>
              <a:rPr lang="en-US" i="1" dirty="0" smtClean="0">
                <a:solidFill>
                  <a:srgbClr val="000000"/>
                </a:solidFill>
              </a:rPr>
              <a:t>narrow distance range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48980</TotalTime>
  <Words>916</Words>
  <Application>Microsoft Macintosh PowerPoint</Application>
  <PresentationFormat>On-screen Show (4:3)</PresentationFormat>
  <Paragraphs>103</Paragraphs>
  <Slides>30</Slides>
  <Notes>6</Notes>
  <HiddenSlides>0</HiddenSlides>
  <MMClips>3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 Black </vt:lpstr>
      <vt:lpstr>Equation</vt:lpstr>
      <vt:lpstr>Origins of Gas Giant Compositions: The Role of Disk Location and Dynamics</vt:lpstr>
      <vt:lpstr>Minimum Core Masses for Giant Planet Formation</vt:lpstr>
      <vt:lpstr>Self-gravity matters when Matm only few percent of Mc </vt:lpstr>
      <vt:lpstr>Atmospheric growth time is slowest before mass doubling</vt:lpstr>
      <vt:lpstr>Neglected luminosity and surface terms in energy equation non-negligible only AFTER time of slowest growth</vt:lpstr>
      <vt:lpstr>Variations in the adiabatic gradient affect atmospheric L and dE/dM</vt:lpstr>
      <vt:lpstr>Snowlines and C/N/O Ratios</vt:lpstr>
      <vt:lpstr>Radial drift affects snowline location</vt:lpstr>
      <vt:lpstr>PowerPoint Presentation</vt:lpstr>
      <vt:lpstr>N/O ratios more enhanced than C/O ratios</vt:lpstr>
      <vt:lpstr>C/N/O Model Extensions</vt:lpstr>
      <vt:lpstr>GOAL</vt:lpstr>
      <vt:lpstr>BASIC IDEA</vt:lpstr>
      <vt:lpstr>Basic Equations</vt:lpstr>
      <vt:lpstr>PowerPoint Presentation</vt:lpstr>
      <vt:lpstr>Expected abundances of CH4 do not change C/O results significantly</vt:lpstr>
      <vt:lpstr>Transition disks present different C/O ratio inside gap</vt:lpstr>
      <vt:lpstr>Vapor abundance in steady state disk</vt:lpstr>
      <vt:lpstr>PowerPoint Presentation</vt:lpstr>
      <vt:lpstr>Preliminary Results 1: Steady-State Disk</vt:lpstr>
      <vt:lpstr>Preliminary Results 1: Steady-State Disk</vt:lpstr>
      <vt:lpstr>Gas-phase C/O ratio in steady state disk</vt:lpstr>
      <vt:lpstr>Preliminary Results 2: Determined profiles for gas and dust surface densities</vt:lpstr>
      <vt:lpstr>PowerPoint Presentation</vt:lpstr>
      <vt:lpstr>Preliminary Results 2: Determined profiles for gas and dust surface densities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604</cp:revision>
  <dcterms:created xsi:type="dcterms:W3CDTF">2013-05-20T23:08:21Z</dcterms:created>
  <dcterms:modified xsi:type="dcterms:W3CDTF">2017-03-10T23:23:21Z</dcterms:modified>
</cp:coreProperties>
</file>